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67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25"/>
    <p:restoredTop sz="94656"/>
  </p:normalViewPr>
  <p:slideViewPr>
    <p:cSldViewPr snapToGrid="0">
      <p:cViewPr varScale="1">
        <p:scale>
          <a:sx n="99" d="100"/>
          <a:sy n="99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718E-B675-7480-D77D-FBCF701D8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E4F72-A04D-5AF5-BA99-6223431FA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B76F3-7A3A-36EE-B1D0-F21BE9DBE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FE632-F3FF-2AF5-DEAF-74BAD76F1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9AEF2-55B3-4673-3AC0-AAF62E8E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4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CAAEF-14B5-6644-9EB9-104E4307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36F87-5B87-F66A-AA88-D76A88586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C4172-C1D3-8D0C-F38E-C65008E1D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A9A19-1C1D-6B9D-5666-D7219C7F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6E9A1-E146-998B-0042-6895D4DD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7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93599-FFB2-8F6C-FEEE-41C414764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1F6BA-66CA-3C40-161E-FC9FBFF2B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F60A0-1833-2CFA-1C66-28A740D7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13061-8DAC-DFD1-3CE1-D1043F0B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90A5D-592E-918F-E72F-BB23AB212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14031-6554-EEF1-264C-FFA434520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A5B8F-AA38-4E0C-A57D-1F8696D58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43647-318A-D068-92FD-EA4C26BA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FD14D-E657-B0D1-9B98-6B2E72A3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CFC16-13E5-E843-A159-8712EA19B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9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674D-03D2-7FD1-539C-1FB2120B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FAE1D-D68A-DE96-16C1-F20A75A1C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93E16-3910-5048-762C-27F39B90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7254F-7CB2-0C34-81FC-A4842CDC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EC78C-6D06-F74D-3EF5-BD2FC135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1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09520-E089-5594-0943-256E4137D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ED8F8-942D-71CC-7288-D9369B905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5AA0B-B1BD-171D-ABC9-A9FF489DD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8E375-A718-B261-0C31-6F02358A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BB33D-9BEF-3F0A-C398-D310B6B84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756A1-8EFF-3406-5424-B873907A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5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9F4A-B0A8-C08B-65D7-4F3F8CF18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3801E0-99FA-F18B-3551-7A71F3C68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36A6A-E10F-C84A-954F-0AA64F8D8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5FD33-A0A7-BE32-4A82-A918A4F11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4D0EF-EE92-41D6-AD13-F741DF904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6D1228-E5F7-2BD7-13C9-56260F15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9C49E0-912E-0EA2-83E1-3C1DAF90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41C0AC-88BC-C9D7-D4EF-49508500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8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9F91-AC2B-6C7D-D86B-10A4BF1C3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8CAB3C-B1C5-84A7-669B-F068375DB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AC1A5-E4C4-0FA7-59D2-20700F7A8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D9AAF-23EE-1E16-F1B1-CB6B72BF8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7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6DA371-99CC-1E44-24D0-CCAD3610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985E05-7EB1-EFF4-D8E1-919ED672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3C240-3ACA-B3D3-910D-E02A3909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A48A-56A4-F43E-C598-1127A5FFE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0D694-1AC4-93D4-3355-6DA43B1CE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1843-C9B8-17D3-5ED3-BA424679D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D79C0-87A9-66F6-D0EF-F1DDC43C9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9F021-EE17-6B8F-16C6-0D7EE9818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C3557-C365-7D53-B5F9-4E50F5A29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6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3D738-9047-FF44-DB95-01501EB62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ED66-AB68-BCCE-7152-D0B0590A45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5B0A-0BF9-C773-9B94-334FEA11B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A980D-DF96-1DC2-1511-455870AD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FFC5E-1D53-CBD6-0A39-B0B28121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C5928-78F7-AE82-F245-9525E843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8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A42C39-2929-4355-C7D5-AE229378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A4DCD-E594-94AF-B528-C3CA700B8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CAD1F-66E8-90FA-594A-7631FAFCE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E4551C-F5DD-3B43-8780-DB215FF32AC8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09BF4-F848-46F2-8D35-F0DA976D3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DE662-C4CB-31BB-37B9-ABEC1994E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73A008-12E0-B744-BD2F-FFF481481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5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0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C6FC-8477-FFE6-9019-41443E191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0036" y="817932"/>
            <a:ext cx="9337964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Protein domains with unbalanced amino acid usage are differentially lost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B57CEB-FED4-8C92-2010-4D8BE281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69907"/>
            <a:ext cx="9144000" cy="2387600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Garret Wilson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Mentor: Sawsan Wehbi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Contributors : Raymond Hon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Andrew Wheeler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&amp; Joanna Masel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⏤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Arizona NASA Space Grant Statewide Student Research Symposium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Tucson, Arizona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April 20th,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BB67C6-8A71-D004-A4DB-0B1C0273FC26}"/>
              </a:ext>
            </a:extLst>
          </p:cNvPr>
          <p:cNvSpPr txBox="1"/>
          <p:nvPr/>
        </p:nvSpPr>
        <p:spPr>
          <a:xfrm>
            <a:off x="2682168" y="5822073"/>
            <a:ext cx="68276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890" algn="ctr"/>
            <a:r>
              <a:rPr lang="en-US" sz="13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Molecular &amp; Cellular Biology, University of Arizona</a:t>
            </a:r>
            <a:endParaRPr lang="en-US" sz="1300" baseline="30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8890" algn="ctr">
              <a:spcBef>
                <a:spcPts val="0"/>
              </a:spcBef>
              <a:spcAft>
                <a:spcPts val="0"/>
              </a:spcAft>
            </a:pPr>
            <a:r>
              <a:rPr lang="en-US" sz="13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Computer Science, University of Arizona</a:t>
            </a:r>
          </a:p>
          <a:p>
            <a:pPr marL="0" marR="8890" algn="ctr">
              <a:spcBef>
                <a:spcPts val="0"/>
              </a:spcBef>
              <a:spcAft>
                <a:spcPts val="0"/>
              </a:spcAft>
            </a:pPr>
            <a:r>
              <a:rPr lang="en-US" sz="13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Genetics Graduate Interdisciplinary Program, University of Arizona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3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Department of Ecology and Evolutionary Biology, University of Arizona, Tucson, AZ, 85721, USA</a:t>
            </a:r>
            <a:r>
              <a:rPr lang="en-US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 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8119A41-0A84-7BFF-BFA8-84F9D6FD6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785"/>
          <a:stretch/>
        </p:blipFill>
        <p:spPr>
          <a:xfrm>
            <a:off x="95000" y="83125"/>
            <a:ext cx="3016334" cy="704285"/>
          </a:xfrm>
          <a:prstGeom prst="rect">
            <a:avLst/>
          </a:prstGeom>
        </p:spPr>
      </p:pic>
      <p:sp>
        <p:nvSpPr>
          <p:cNvPr id="10" name="Minus 9">
            <a:extLst>
              <a:ext uri="{FF2B5EF4-FFF2-40B4-BE49-F238E27FC236}">
                <a16:creationId xmlns:a16="http://schemas.microsoft.com/office/drawing/2014/main" id="{51F59E14-3564-40A1-89F5-9E2F12B0037F}"/>
              </a:ext>
            </a:extLst>
          </p:cNvPr>
          <p:cNvSpPr/>
          <p:nvPr/>
        </p:nvSpPr>
        <p:spPr>
          <a:xfrm>
            <a:off x="1981200" y="143375"/>
            <a:ext cx="9326880" cy="228600"/>
          </a:xfrm>
          <a:prstGeom prst="mathMinu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id="{3608D75C-49FA-84E6-A3F0-048059351235}"/>
              </a:ext>
            </a:extLst>
          </p:cNvPr>
          <p:cNvSpPr/>
          <p:nvPr/>
        </p:nvSpPr>
        <p:spPr>
          <a:xfrm>
            <a:off x="1981200" y="246556"/>
            <a:ext cx="9326880" cy="2286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9731C4-87C9-2DBE-D2D9-AE0266A2F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5C0D64-8310-0967-3B95-E490DC7D9A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46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EF6C092-3806-5581-2EE9-C7FE3C7200A5}"/>
              </a:ext>
            </a:extLst>
          </p:cNvPr>
          <p:cNvSpPr txBox="1"/>
          <p:nvPr/>
        </p:nvSpPr>
        <p:spPr>
          <a:xfrm>
            <a:off x="1186616" y="924830"/>
            <a:ext cx="8797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We devised a deviation metric to evaluate the combined effect of a domain's amino acid frequencies on loss</a:t>
            </a:r>
          </a:p>
        </p:txBody>
      </p:sp>
      <p:pic>
        <p:nvPicPr>
          <p:cNvPr id="12" name="Picture 11" descr="A logo of a university of arizona&#10;&#10;Description automatically generated">
            <a:extLst>
              <a:ext uri="{FF2B5EF4-FFF2-40B4-BE49-F238E27FC236}">
                <a16:creationId xmlns:a16="http://schemas.microsoft.com/office/drawing/2014/main" id="{4CD0178D-E1B2-F9E8-0C5C-6BE3E324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5" y="83209"/>
            <a:ext cx="873576" cy="819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92D1A-7F22-CB77-0E06-4525D601BAF8}"/>
              </a:ext>
            </a:extLst>
          </p:cNvPr>
          <p:cNvSpPr txBox="1"/>
          <p:nvPr/>
        </p:nvSpPr>
        <p:spPr>
          <a:xfrm>
            <a:off x="1102098" y="195632"/>
            <a:ext cx="5714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Amino acid frequency deviation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1FAB41-DD02-2012-A048-EDBCE193E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A9D9D8C-9826-E6D0-8FA7-F8D4B4EAC421}"/>
              </a:ext>
            </a:extLst>
          </p:cNvPr>
          <p:cNvGrpSpPr/>
          <p:nvPr/>
        </p:nvGrpSpPr>
        <p:grpSpPr>
          <a:xfrm>
            <a:off x="6096000" y="324562"/>
            <a:ext cx="4556166" cy="331781"/>
            <a:chOff x="1981200" y="143375"/>
            <a:chExt cx="9326880" cy="331781"/>
          </a:xfrm>
        </p:grpSpPr>
        <p:sp>
          <p:nvSpPr>
            <p:cNvPr id="16" name="Minus 15">
              <a:extLst>
                <a:ext uri="{FF2B5EF4-FFF2-40B4-BE49-F238E27FC236}">
                  <a16:creationId xmlns:a16="http://schemas.microsoft.com/office/drawing/2014/main" id="{286F6D77-3CBE-A26D-08A2-C10B00C54C33}"/>
                </a:ext>
              </a:extLst>
            </p:cNvPr>
            <p:cNvSpPr/>
            <p:nvPr/>
          </p:nvSpPr>
          <p:spPr>
            <a:xfrm>
              <a:off x="1981200" y="246556"/>
              <a:ext cx="9326880" cy="228600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Minus 16">
              <a:extLst>
                <a:ext uri="{FF2B5EF4-FFF2-40B4-BE49-F238E27FC236}">
                  <a16:creationId xmlns:a16="http://schemas.microsoft.com/office/drawing/2014/main" id="{7B4B251E-5A73-0D8E-FA0D-AD6DB7137A08}"/>
                </a:ext>
              </a:extLst>
            </p:cNvPr>
            <p:cNvSpPr/>
            <p:nvPr/>
          </p:nvSpPr>
          <p:spPr>
            <a:xfrm>
              <a:off x="1981200" y="143375"/>
              <a:ext cx="9326880" cy="228600"/>
            </a:xfrm>
            <a:prstGeom prst="mathMinu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5AA341B-AC5D-1780-967D-D63785A6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ED9050D-7DC7-13D2-D546-BE91ABF60AC1}"/>
              </a:ext>
            </a:extLst>
          </p:cNvPr>
          <p:cNvGrpSpPr/>
          <p:nvPr/>
        </p:nvGrpSpPr>
        <p:grpSpPr>
          <a:xfrm>
            <a:off x="868881" y="1779577"/>
            <a:ext cx="7977929" cy="4962061"/>
            <a:chOff x="17300086" y="26096801"/>
            <a:chExt cx="15102738" cy="8913804"/>
          </a:xfrm>
        </p:grpSpPr>
        <p:pic>
          <p:nvPicPr>
            <p:cNvPr id="21" name="Picture 20" descr="A graph of a line with a red dot&#10;&#10;Description automatically generated">
              <a:extLst>
                <a:ext uri="{FF2B5EF4-FFF2-40B4-BE49-F238E27FC236}">
                  <a16:creationId xmlns:a16="http://schemas.microsoft.com/office/drawing/2014/main" id="{A2235D42-89A0-E748-8853-66A2AA7BC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00086" y="26096801"/>
              <a:ext cx="15102738" cy="891380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5C1E125-9081-144F-56A4-598C40F129C7}"/>
                </a:ext>
              </a:extLst>
            </p:cNvPr>
            <p:cNvSpPr txBox="1"/>
            <p:nvPr/>
          </p:nvSpPr>
          <p:spPr>
            <a:xfrm>
              <a:off x="20308142" y="32634861"/>
              <a:ext cx="3816860" cy="718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10% quantile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56422B-0B6F-F614-A867-361B9FCDAC0B}"/>
                </a:ext>
              </a:extLst>
            </p:cNvPr>
            <p:cNvSpPr txBox="1"/>
            <p:nvPr/>
          </p:nvSpPr>
          <p:spPr>
            <a:xfrm>
              <a:off x="27381518" y="31119131"/>
              <a:ext cx="4489820" cy="718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90% quantile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C73436A-14DD-E040-6570-8BCCB8041E1D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H="1" flipV="1">
              <a:off x="21175678" y="31928506"/>
              <a:ext cx="1040894" cy="70635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D2E92C-D039-A028-DE4F-A1B0B0B9BD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63581" y="30012305"/>
              <a:ext cx="1325695" cy="110047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A1A42C-92F0-06F8-9A8C-19EADABF0DA1}"/>
                  </a:ext>
                </a:extLst>
              </p:cNvPr>
              <p:cNvSpPr txBox="1"/>
              <p:nvPr/>
            </p:nvSpPr>
            <p:spPr>
              <a:xfrm>
                <a:off x="3929815" y="1753897"/>
                <a:ext cx="9114894" cy="718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ea typeface="Calibri" panose="020F0502020204030204" pitchFamily="34" charset="0"/>
                    <a:cs typeface="Calibri" panose="020F0502020204030204" pitchFamily="34" charset="0"/>
                  </a:rPr>
                  <a:t>Deviation </a:t>
                </a:r>
                <a:r>
                  <a:rPr lang="en-US" sz="2800" baseline="-25000" dirty="0">
                    <a:ea typeface="Calibri" panose="020F0502020204030204" pitchFamily="34" charset="0"/>
                    <a:cs typeface="Calibri" panose="020F0502020204030204" pitchFamily="34" charset="0"/>
                  </a:rPr>
                  <a:t>domain </a:t>
                </a:r>
                <a14:m>
                  <m:oMath xmlns:m="http://schemas.openxmlformats.org/officeDocument/2006/math">
                    <m:r>
                      <a:rPr lang="en-GB" sz="2800" i="1" baseline="-2500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GB" sz="2800" i="1" baseline="-25000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ea typeface="Calibri" panose="020F0502020204030204" pitchFamily="34" charset="0"/>
                    <a:cs typeface="Calibri" panose="020F0502020204030204" pitchFamily="34" charset="0"/>
                  </a:rPr>
                  <a:t> =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limLoc m:val="undOvr"/>
                            <m:subHide m:val="on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</m:e>
                              <m:sub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20</m:t>
                                </m:r>
                              </m:sup>
                            </m:sSubSup>
                            <m:r>
                              <a:rPr lang="en-GB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20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GB" sz="2000" i="1"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Calibri" panose="020F0502020204030204" pitchFamily="34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−</m:t>
                                    </m:r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𝐸</m:t>
                                    </m:r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)</m:t>
                                    </m:r>
                                  </m:e>
                                  <m:sub>
                                    <m:r>
                                      <a:rPr lang="en-GB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Calibri" panose="020F0502020204030204" pitchFamily="34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GB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A1A42C-92F0-06F8-9A8C-19EADABF0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815" y="1753897"/>
                <a:ext cx="9114894" cy="718658"/>
              </a:xfrm>
              <a:prstGeom prst="rect">
                <a:avLst/>
              </a:prstGeom>
              <a:blipFill>
                <a:blip r:embed="rId6"/>
                <a:stretch>
                  <a:fillRect l="-1113" t="-38596" b="-8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ight Brace 25">
            <a:extLst>
              <a:ext uri="{FF2B5EF4-FFF2-40B4-BE49-F238E27FC236}">
                <a16:creationId xmlns:a16="http://schemas.microsoft.com/office/drawing/2014/main" id="{551F241B-3E46-1A62-F327-64C808843366}"/>
              </a:ext>
            </a:extLst>
          </p:cNvPr>
          <p:cNvSpPr/>
          <p:nvPr/>
        </p:nvSpPr>
        <p:spPr>
          <a:xfrm>
            <a:off x="8487261" y="3770705"/>
            <a:ext cx="731520" cy="1154243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0D3601-360D-6588-D610-3218B5E870FD}"/>
              </a:ext>
            </a:extLst>
          </p:cNvPr>
          <p:cNvSpPr txBox="1"/>
          <p:nvPr/>
        </p:nvSpPr>
        <p:spPr>
          <a:xfrm>
            <a:off x="9296400" y="4031554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29x difference in loss rate</a:t>
            </a:r>
          </a:p>
        </p:txBody>
      </p:sp>
    </p:spTree>
    <p:extLst>
      <p:ext uri="{BB962C8B-B14F-4D97-AF65-F5344CB8AC3E}">
        <p14:creationId xmlns:p14="http://schemas.microsoft.com/office/powerpoint/2010/main" val="4048471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university of arizona&#10;&#10;Description automatically generated">
            <a:extLst>
              <a:ext uri="{FF2B5EF4-FFF2-40B4-BE49-F238E27FC236}">
                <a16:creationId xmlns:a16="http://schemas.microsoft.com/office/drawing/2014/main" id="{604A2AFF-4EFB-84DD-F568-09589CA0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5" y="83209"/>
            <a:ext cx="873576" cy="819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66BDBA-577E-7969-EAAC-1C3366BCF0E0}"/>
              </a:ext>
            </a:extLst>
          </p:cNvPr>
          <p:cNvSpPr txBox="1"/>
          <p:nvPr/>
        </p:nvSpPr>
        <p:spPr>
          <a:xfrm>
            <a:off x="1102098" y="195632"/>
            <a:ext cx="499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Significance of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87A1D-3155-16EF-A9D1-7355D28D66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7E40FB4-5D6D-C794-BC05-54025EB5B6FA}"/>
              </a:ext>
            </a:extLst>
          </p:cNvPr>
          <p:cNvGrpSpPr/>
          <p:nvPr/>
        </p:nvGrpSpPr>
        <p:grpSpPr>
          <a:xfrm>
            <a:off x="4180114" y="311986"/>
            <a:ext cx="6728426" cy="331781"/>
            <a:chOff x="1981200" y="143375"/>
            <a:chExt cx="9326880" cy="331781"/>
          </a:xfrm>
        </p:grpSpPr>
        <p:sp>
          <p:nvSpPr>
            <p:cNvPr id="8" name="Minus 7">
              <a:extLst>
                <a:ext uri="{FF2B5EF4-FFF2-40B4-BE49-F238E27FC236}">
                  <a16:creationId xmlns:a16="http://schemas.microsoft.com/office/drawing/2014/main" id="{6D4B6D4A-9CF9-93CE-F4A9-F3B246500343}"/>
                </a:ext>
              </a:extLst>
            </p:cNvPr>
            <p:cNvSpPr/>
            <p:nvPr/>
          </p:nvSpPr>
          <p:spPr>
            <a:xfrm>
              <a:off x="1981200" y="246556"/>
              <a:ext cx="9326880" cy="228600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Minus 8">
              <a:extLst>
                <a:ext uri="{FF2B5EF4-FFF2-40B4-BE49-F238E27FC236}">
                  <a16:creationId xmlns:a16="http://schemas.microsoft.com/office/drawing/2014/main" id="{359BFF40-5C4D-7907-EF1B-75648D3D9E7C}"/>
                </a:ext>
              </a:extLst>
            </p:cNvPr>
            <p:cNvSpPr/>
            <p:nvPr/>
          </p:nvSpPr>
          <p:spPr>
            <a:xfrm>
              <a:off x="1981200" y="143375"/>
              <a:ext cx="9326880" cy="228600"/>
            </a:xfrm>
            <a:prstGeom prst="mathMinu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75EA-6F77-8ADC-639A-C20BB68C7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9E285C-BDF3-EF28-9834-40B7555616D4}"/>
              </a:ext>
            </a:extLst>
          </p:cNvPr>
          <p:cNvSpPr txBox="1"/>
          <p:nvPr/>
        </p:nvSpPr>
        <p:spPr>
          <a:xfrm>
            <a:off x="2070054" y="1141478"/>
            <a:ext cx="8051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Aid in elucidating trends in long term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predictions and estimations about ancient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Help build complex models to contextualize random peptide sequences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BC06BD-A626-983F-4002-8A0A7141E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39" y="3785877"/>
            <a:ext cx="4836530" cy="2735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42D97-16BC-C062-DE5F-B7BA33354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129" y="3671746"/>
            <a:ext cx="5072887" cy="28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54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DE4C9-1DFF-F137-A4E7-FDE9BBAC4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875" y="2766218"/>
            <a:ext cx="2668250" cy="132556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6677329-5D13-3A19-3EF4-6B894D806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785"/>
          <a:stretch/>
        </p:blipFill>
        <p:spPr>
          <a:xfrm>
            <a:off x="95000" y="83125"/>
            <a:ext cx="3016334" cy="704285"/>
          </a:xfrm>
          <a:prstGeom prst="rect">
            <a:avLst/>
          </a:prstGeom>
        </p:spPr>
      </p:pic>
      <p:sp>
        <p:nvSpPr>
          <p:cNvPr id="5" name="Minus 4">
            <a:extLst>
              <a:ext uri="{FF2B5EF4-FFF2-40B4-BE49-F238E27FC236}">
                <a16:creationId xmlns:a16="http://schemas.microsoft.com/office/drawing/2014/main" id="{78445AB7-1ADD-8433-CF9D-FFE22B1FB0B0}"/>
              </a:ext>
            </a:extLst>
          </p:cNvPr>
          <p:cNvSpPr/>
          <p:nvPr/>
        </p:nvSpPr>
        <p:spPr>
          <a:xfrm>
            <a:off x="1981200" y="143375"/>
            <a:ext cx="9326880" cy="228600"/>
          </a:xfrm>
          <a:prstGeom prst="mathMinu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B9940ADB-D5B3-19BE-C3EA-74914DB164CF}"/>
              </a:ext>
            </a:extLst>
          </p:cNvPr>
          <p:cNvSpPr/>
          <p:nvPr/>
        </p:nvSpPr>
        <p:spPr>
          <a:xfrm>
            <a:off x="1981200" y="246556"/>
            <a:ext cx="9326880" cy="2286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CEC7B-440D-F040-EB25-1D81A1125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5A5CD-1CA3-8716-E34F-A49EC73894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8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university of arizona&#10;&#10;Description automatically generated">
            <a:extLst>
              <a:ext uri="{FF2B5EF4-FFF2-40B4-BE49-F238E27FC236}">
                <a16:creationId xmlns:a16="http://schemas.microsoft.com/office/drawing/2014/main" id="{A60DB10A-F9E3-EC5A-D53E-1619C45AE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5" y="83209"/>
            <a:ext cx="873576" cy="819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F356D3-78B0-A3B2-710D-8F13D84094FB}"/>
              </a:ext>
            </a:extLst>
          </p:cNvPr>
          <p:cNvSpPr txBox="1"/>
          <p:nvPr/>
        </p:nvSpPr>
        <p:spPr>
          <a:xfrm>
            <a:off x="1102097" y="195632"/>
            <a:ext cx="2222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313D62-C050-913A-D1C2-0B484DC8CC31}"/>
              </a:ext>
            </a:extLst>
          </p:cNvPr>
          <p:cNvGrpSpPr/>
          <p:nvPr/>
        </p:nvGrpSpPr>
        <p:grpSpPr>
          <a:xfrm>
            <a:off x="2280062" y="320748"/>
            <a:ext cx="8930244" cy="331781"/>
            <a:chOff x="1981200" y="143375"/>
            <a:chExt cx="9326880" cy="331781"/>
          </a:xfrm>
        </p:grpSpPr>
        <p:sp>
          <p:nvSpPr>
            <p:cNvPr id="7" name="Minus 6">
              <a:extLst>
                <a:ext uri="{FF2B5EF4-FFF2-40B4-BE49-F238E27FC236}">
                  <a16:creationId xmlns:a16="http://schemas.microsoft.com/office/drawing/2014/main" id="{39924D45-8223-09F2-46CA-DFA13B69321B}"/>
                </a:ext>
              </a:extLst>
            </p:cNvPr>
            <p:cNvSpPr/>
            <p:nvPr/>
          </p:nvSpPr>
          <p:spPr>
            <a:xfrm>
              <a:off x="1981200" y="246556"/>
              <a:ext cx="9326880" cy="228600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Minus 7">
              <a:extLst>
                <a:ext uri="{FF2B5EF4-FFF2-40B4-BE49-F238E27FC236}">
                  <a16:creationId xmlns:a16="http://schemas.microsoft.com/office/drawing/2014/main" id="{DC259CDD-3662-5F3F-443E-D7DFC88CE551}"/>
                </a:ext>
              </a:extLst>
            </p:cNvPr>
            <p:cNvSpPr/>
            <p:nvPr/>
          </p:nvSpPr>
          <p:spPr>
            <a:xfrm>
              <a:off x="1981200" y="143375"/>
              <a:ext cx="9326880" cy="228600"/>
            </a:xfrm>
            <a:prstGeom prst="mathMinu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20035D0-7534-0DAE-D21D-023888367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17FD97-687A-F927-71BB-AB74728A65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42F87-0E36-0BB8-6D77-47AF6ACFE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87"/>
          <a:stretch/>
        </p:blipFill>
        <p:spPr>
          <a:xfrm>
            <a:off x="272170" y="1693091"/>
            <a:ext cx="5408079" cy="2853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0FBB50-851F-0065-7680-BE5B4AFCC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753" y="1959913"/>
            <a:ext cx="3953655" cy="39536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7C8630-D03C-E245-F09B-8ABE85D7AFFE}"/>
              </a:ext>
            </a:extLst>
          </p:cNvPr>
          <p:cNvSpPr txBox="1"/>
          <p:nvPr/>
        </p:nvSpPr>
        <p:spPr>
          <a:xfrm>
            <a:off x="1145390" y="1213595"/>
            <a:ext cx="3433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Central dogma of biology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614901-7958-9AE0-84AE-61702196B3AD}"/>
              </a:ext>
            </a:extLst>
          </p:cNvPr>
          <p:cNvSpPr txBox="1"/>
          <p:nvPr/>
        </p:nvSpPr>
        <p:spPr>
          <a:xfrm>
            <a:off x="6096000" y="1085876"/>
            <a:ext cx="476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Ingredients that make up proteins (amino acids)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585214-E438-ACE1-6558-50DF259E9B6F}"/>
              </a:ext>
            </a:extLst>
          </p:cNvPr>
          <p:cNvSpPr txBox="1"/>
          <p:nvPr/>
        </p:nvSpPr>
        <p:spPr>
          <a:xfrm>
            <a:off x="522802" y="6093728"/>
            <a:ext cx="9687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u="none" strike="noStrike" dirty="0">
                <a:effectLst/>
                <a:latin typeface="Courier" pitchFamily="2" charset="0"/>
              </a:rPr>
              <a:t>RMEDRPGLKEYCKQRNRAKIPVRMENRPGLKPYCKQRNRAKIED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813FD4-15EC-E689-609D-115D34C97241}"/>
              </a:ext>
            </a:extLst>
          </p:cNvPr>
          <p:cNvSpPr txBox="1"/>
          <p:nvPr/>
        </p:nvSpPr>
        <p:spPr>
          <a:xfrm>
            <a:off x="522803" y="5545984"/>
            <a:ext cx="4883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the data we used looked like:</a:t>
            </a:r>
          </a:p>
        </p:txBody>
      </p:sp>
    </p:spTree>
    <p:extLst>
      <p:ext uri="{BB962C8B-B14F-4D97-AF65-F5344CB8AC3E}">
        <p14:creationId xmlns:p14="http://schemas.microsoft.com/office/powerpoint/2010/main" val="1361254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365" descr="A logo of a university of arizona&#10;&#10;Description automatically generated">
            <a:extLst>
              <a:ext uri="{FF2B5EF4-FFF2-40B4-BE49-F238E27FC236}">
                <a16:creationId xmlns:a16="http://schemas.microsoft.com/office/drawing/2014/main" id="{F350FB42-B6F1-36AC-351F-379523DB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5" y="83209"/>
            <a:ext cx="873576" cy="819316"/>
          </a:xfrm>
          <a:prstGeom prst="rect">
            <a:avLst/>
          </a:prstGeom>
        </p:spPr>
      </p:pic>
      <p:sp>
        <p:nvSpPr>
          <p:cNvPr id="367" name="TextBox 366">
            <a:extLst>
              <a:ext uri="{FF2B5EF4-FFF2-40B4-BE49-F238E27FC236}">
                <a16:creationId xmlns:a16="http://schemas.microsoft.com/office/drawing/2014/main" id="{0EA4BB14-966E-C195-9C25-7853F5F6DB36}"/>
              </a:ext>
            </a:extLst>
          </p:cNvPr>
          <p:cNvSpPr txBox="1"/>
          <p:nvPr/>
        </p:nvSpPr>
        <p:spPr>
          <a:xfrm>
            <a:off x="1102098" y="195632"/>
            <a:ext cx="180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EC9E5E3B-AC74-40A2-25CF-02F23238A8C1}"/>
              </a:ext>
            </a:extLst>
          </p:cNvPr>
          <p:cNvGrpSpPr/>
          <p:nvPr/>
        </p:nvGrpSpPr>
        <p:grpSpPr>
          <a:xfrm>
            <a:off x="1816925" y="320748"/>
            <a:ext cx="9500259" cy="331781"/>
            <a:chOff x="1981200" y="143375"/>
            <a:chExt cx="9326880" cy="331781"/>
          </a:xfrm>
        </p:grpSpPr>
        <p:sp>
          <p:nvSpPr>
            <p:cNvPr id="368" name="Minus 367">
              <a:extLst>
                <a:ext uri="{FF2B5EF4-FFF2-40B4-BE49-F238E27FC236}">
                  <a16:creationId xmlns:a16="http://schemas.microsoft.com/office/drawing/2014/main" id="{CE20C0A7-6495-5EE8-28E3-7A6C983B7382}"/>
                </a:ext>
              </a:extLst>
            </p:cNvPr>
            <p:cNvSpPr/>
            <p:nvPr/>
          </p:nvSpPr>
          <p:spPr>
            <a:xfrm>
              <a:off x="1981200" y="246556"/>
              <a:ext cx="9326880" cy="228600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9" name="Minus 368">
              <a:extLst>
                <a:ext uri="{FF2B5EF4-FFF2-40B4-BE49-F238E27FC236}">
                  <a16:creationId xmlns:a16="http://schemas.microsoft.com/office/drawing/2014/main" id="{90A260E3-E84D-38BA-1FD3-4B93886A58D2}"/>
                </a:ext>
              </a:extLst>
            </p:cNvPr>
            <p:cNvSpPr/>
            <p:nvPr/>
          </p:nvSpPr>
          <p:spPr>
            <a:xfrm>
              <a:off x="1981200" y="143375"/>
              <a:ext cx="9326880" cy="228600"/>
            </a:xfrm>
            <a:prstGeom prst="mathMinu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71" name="Picture 370">
            <a:extLst>
              <a:ext uri="{FF2B5EF4-FFF2-40B4-BE49-F238E27FC236}">
                <a16:creationId xmlns:a16="http://schemas.microsoft.com/office/drawing/2014/main" id="{EDD5BB0F-B649-1E6A-3606-83A55081C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pic>
        <p:nvPicPr>
          <p:cNvPr id="372" name="Picture 371">
            <a:extLst>
              <a:ext uri="{FF2B5EF4-FFF2-40B4-BE49-F238E27FC236}">
                <a16:creationId xmlns:a16="http://schemas.microsoft.com/office/drawing/2014/main" id="{D0E1793F-CF1B-DC8C-57E7-E0E5E9CEDC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  <p:sp>
        <p:nvSpPr>
          <p:cNvPr id="373" name="TextBox 372">
            <a:extLst>
              <a:ext uri="{FF2B5EF4-FFF2-40B4-BE49-F238E27FC236}">
                <a16:creationId xmlns:a16="http://schemas.microsoft.com/office/drawing/2014/main" id="{BC15AD3E-E9FD-E609-6C48-E5D465883A4C}"/>
              </a:ext>
            </a:extLst>
          </p:cNvPr>
          <p:cNvSpPr txBox="1"/>
          <p:nvPr/>
        </p:nvSpPr>
        <p:spPr>
          <a:xfrm>
            <a:off x="1102098" y="5770777"/>
            <a:ext cx="7516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Our goal is to understand how two properties of peptide sequences affect differential retention</a:t>
            </a:r>
          </a:p>
        </p:txBody>
      </p:sp>
      <p:pic>
        <p:nvPicPr>
          <p:cNvPr id="374" name="Picture 373" descr="A diagram of different types of dots&#10;&#10;Description automatically generated">
            <a:extLst>
              <a:ext uri="{FF2B5EF4-FFF2-40B4-BE49-F238E27FC236}">
                <a16:creationId xmlns:a16="http://schemas.microsoft.com/office/drawing/2014/main" id="{92BCD412-D20B-126A-A6BD-55B5EF535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934" y="2508855"/>
            <a:ext cx="5695736" cy="3115347"/>
          </a:xfrm>
          <a:prstGeom prst="rect">
            <a:avLst/>
          </a:prstGeom>
        </p:spPr>
      </p:pic>
      <p:grpSp>
        <p:nvGrpSpPr>
          <p:cNvPr id="375" name="Group 374">
            <a:extLst>
              <a:ext uri="{FF2B5EF4-FFF2-40B4-BE49-F238E27FC236}">
                <a16:creationId xmlns:a16="http://schemas.microsoft.com/office/drawing/2014/main" id="{14CD8A97-100F-1AF8-54AF-5A764D161D92}"/>
              </a:ext>
            </a:extLst>
          </p:cNvPr>
          <p:cNvGrpSpPr/>
          <p:nvPr/>
        </p:nvGrpSpPr>
        <p:grpSpPr>
          <a:xfrm>
            <a:off x="272938" y="2255077"/>
            <a:ext cx="3486898" cy="3115348"/>
            <a:chOff x="1638300" y="9451369"/>
            <a:chExt cx="7366138" cy="5197718"/>
          </a:xfrm>
        </p:grpSpPr>
        <p:pic>
          <p:nvPicPr>
            <p:cNvPr id="376" name="Picture 375">
              <a:extLst>
                <a:ext uri="{FF2B5EF4-FFF2-40B4-BE49-F238E27FC236}">
                  <a16:creationId xmlns:a16="http://schemas.microsoft.com/office/drawing/2014/main" id="{BCBDD8BF-8D99-0908-9FE3-870CE7D25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8300" y="9451369"/>
              <a:ext cx="3545510" cy="5197718"/>
            </a:xfrm>
            <a:prstGeom prst="rect">
              <a:avLst/>
            </a:prstGeom>
          </p:spPr>
        </p:pic>
        <p:sp>
          <p:nvSpPr>
            <p:cNvPr id="377" name="Right Brace 376">
              <a:extLst>
                <a:ext uri="{FF2B5EF4-FFF2-40B4-BE49-F238E27FC236}">
                  <a16:creationId xmlns:a16="http://schemas.microsoft.com/office/drawing/2014/main" id="{6B395A80-7665-BB4A-B057-55CCBE6ECCC0}"/>
                </a:ext>
              </a:extLst>
            </p:cNvPr>
            <p:cNvSpPr/>
            <p:nvPr/>
          </p:nvSpPr>
          <p:spPr>
            <a:xfrm>
              <a:off x="4288508" y="9570586"/>
              <a:ext cx="651158" cy="1444852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ight Brace 377">
              <a:extLst>
                <a:ext uri="{FF2B5EF4-FFF2-40B4-BE49-F238E27FC236}">
                  <a16:creationId xmlns:a16="http://schemas.microsoft.com/office/drawing/2014/main" id="{FD3CDFFC-FDE1-0FE4-0D41-DD57E8739ED4}"/>
                </a:ext>
              </a:extLst>
            </p:cNvPr>
            <p:cNvSpPr/>
            <p:nvPr/>
          </p:nvSpPr>
          <p:spPr>
            <a:xfrm>
              <a:off x="4746725" y="11245183"/>
              <a:ext cx="651158" cy="1625155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ight Brace 378">
              <a:extLst>
                <a:ext uri="{FF2B5EF4-FFF2-40B4-BE49-F238E27FC236}">
                  <a16:creationId xmlns:a16="http://schemas.microsoft.com/office/drawing/2014/main" id="{7B5A4B72-2147-457B-29F3-C3E197E23DA4}"/>
                </a:ext>
              </a:extLst>
            </p:cNvPr>
            <p:cNvSpPr/>
            <p:nvPr/>
          </p:nvSpPr>
          <p:spPr>
            <a:xfrm>
              <a:off x="5229918" y="13092394"/>
              <a:ext cx="651158" cy="1444852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FA5A9026-62FD-28DE-E787-298C642EB042}"/>
                </a:ext>
              </a:extLst>
            </p:cNvPr>
            <p:cNvSpPr txBox="1"/>
            <p:nvPr/>
          </p:nvSpPr>
          <p:spPr>
            <a:xfrm>
              <a:off x="4886089" y="9978415"/>
              <a:ext cx="3301366" cy="66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Domain 1</a:t>
              </a:r>
            </a:p>
          </p:txBody>
        </p:sp>
        <p:sp>
          <p:nvSpPr>
            <p:cNvPr id="381" name="TextBox 380">
              <a:extLst>
                <a:ext uri="{FF2B5EF4-FFF2-40B4-BE49-F238E27FC236}">
                  <a16:creationId xmlns:a16="http://schemas.microsoft.com/office/drawing/2014/main" id="{3308434E-83BA-5012-58A5-07E4EA75EBD5}"/>
                </a:ext>
              </a:extLst>
            </p:cNvPr>
            <p:cNvSpPr txBox="1"/>
            <p:nvPr/>
          </p:nvSpPr>
          <p:spPr>
            <a:xfrm>
              <a:off x="5342141" y="11696683"/>
              <a:ext cx="3414308" cy="66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Domain 2</a:t>
              </a:r>
            </a:p>
          </p:txBody>
        </p:sp>
        <p:sp>
          <p:nvSpPr>
            <p:cNvPr id="382" name="TextBox 381">
              <a:extLst>
                <a:ext uri="{FF2B5EF4-FFF2-40B4-BE49-F238E27FC236}">
                  <a16:creationId xmlns:a16="http://schemas.microsoft.com/office/drawing/2014/main" id="{C6B762CD-7392-7A0C-9A8B-7C40B255C4F0}"/>
                </a:ext>
              </a:extLst>
            </p:cNvPr>
            <p:cNvSpPr txBox="1"/>
            <p:nvPr/>
          </p:nvSpPr>
          <p:spPr>
            <a:xfrm>
              <a:off x="5844076" y="13446650"/>
              <a:ext cx="3160362" cy="667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Domain 3</a:t>
              </a:r>
            </a:p>
          </p:txBody>
        </p:sp>
      </p:grpSp>
      <p:sp>
        <p:nvSpPr>
          <p:cNvPr id="383" name="TextBox 382">
            <a:extLst>
              <a:ext uri="{FF2B5EF4-FFF2-40B4-BE49-F238E27FC236}">
                <a16:creationId xmlns:a16="http://schemas.microsoft.com/office/drawing/2014/main" id="{8BBC53AB-A740-2F38-7221-83B19356E825}"/>
              </a:ext>
            </a:extLst>
          </p:cNvPr>
          <p:cNvSpPr txBox="1"/>
          <p:nvPr/>
        </p:nvSpPr>
        <p:spPr>
          <a:xfrm>
            <a:off x="1106056" y="855924"/>
            <a:ext cx="8978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differential retention mechanism of proteome evolution postulates that properties of a peptide sequence affect the likelihood of losing that sequence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89291-7F9F-5F1F-0952-FF4A9A7568F4}"/>
              </a:ext>
            </a:extLst>
          </p:cNvPr>
          <p:cNvSpPr txBox="1"/>
          <p:nvPr/>
        </p:nvSpPr>
        <p:spPr>
          <a:xfrm>
            <a:off x="5676925" y="2195702"/>
            <a:ext cx="292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Descent with modification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C222C-3D4A-3346-4942-2575A4758145}"/>
              </a:ext>
            </a:extLst>
          </p:cNvPr>
          <p:cNvSpPr txBox="1"/>
          <p:nvPr/>
        </p:nvSpPr>
        <p:spPr>
          <a:xfrm>
            <a:off x="3243870" y="2330461"/>
            <a:ext cx="165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*domains allow for better phylogenetic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168384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university of arizona&#10;&#10;Description automatically generated">
            <a:extLst>
              <a:ext uri="{FF2B5EF4-FFF2-40B4-BE49-F238E27FC236}">
                <a16:creationId xmlns:a16="http://schemas.microsoft.com/office/drawing/2014/main" id="{0B5A2933-3FF8-27E0-3AE1-8966B7AB3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5" y="83209"/>
            <a:ext cx="873576" cy="819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01BB4-1F03-2EEB-71CE-59BD30D98955}"/>
              </a:ext>
            </a:extLst>
          </p:cNvPr>
          <p:cNvSpPr txBox="1"/>
          <p:nvPr/>
        </p:nvSpPr>
        <p:spPr>
          <a:xfrm>
            <a:off x="1102098" y="195632"/>
            <a:ext cx="272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Measuring loss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0B60D8-5941-ABF8-FA97-DC0CFAA49427}"/>
              </a:ext>
            </a:extLst>
          </p:cNvPr>
          <p:cNvGrpSpPr/>
          <p:nvPr/>
        </p:nvGrpSpPr>
        <p:grpSpPr>
          <a:xfrm>
            <a:off x="2897579" y="320748"/>
            <a:ext cx="8277102" cy="331781"/>
            <a:chOff x="1981200" y="143375"/>
            <a:chExt cx="9326880" cy="331781"/>
          </a:xfrm>
        </p:grpSpPr>
        <p:sp>
          <p:nvSpPr>
            <p:cNvPr id="7" name="Minus 6">
              <a:extLst>
                <a:ext uri="{FF2B5EF4-FFF2-40B4-BE49-F238E27FC236}">
                  <a16:creationId xmlns:a16="http://schemas.microsoft.com/office/drawing/2014/main" id="{28209613-86FC-CCB2-63AD-C18042FB07A4}"/>
                </a:ext>
              </a:extLst>
            </p:cNvPr>
            <p:cNvSpPr/>
            <p:nvPr/>
          </p:nvSpPr>
          <p:spPr>
            <a:xfrm>
              <a:off x="1981200" y="246556"/>
              <a:ext cx="9326880" cy="228600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Minus 7">
              <a:extLst>
                <a:ext uri="{FF2B5EF4-FFF2-40B4-BE49-F238E27FC236}">
                  <a16:creationId xmlns:a16="http://schemas.microsoft.com/office/drawing/2014/main" id="{1D101CFC-421B-F50A-7469-3E328A786A38}"/>
                </a:ext>
              </a:extLst>
            </p:cNvPr>
            <p:cNvSpPr/>
            <p:nvPr/>
          </p:nvSpPr>
          <p:spPr>
            <a:xfrm>
              <a:off x="1981200" y="143375"/>
              <a:ext cx="9326880" cy="228600"/>
            </a:xfrm>
            <a:prstGeom prst="mathMinu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878AE55-4B2E-1ACE-925B-25D36DA3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81971E-7102-6074-EEE1-999EAFC179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6223FE-26EC-B360-99B6-06EB80758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008" y="2157369"/>
            <a:ext cx="5778712" cy="3565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2AB747-0136-5E58-09FA-A725F2CCC3A6}"/>
              </a:ext>
            </a:extLst>
          </p:cNvPr>
          <p:cNvSpPr txBox="1"/>
          <p:nvPr/>
        </p:nvSpPr>
        <p:spPr>
          <a:xfrm>
            <a:off x="370296" y="1311286"/>
            <a:ext cx="5778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loss rate of a protein domain from a lineage (i.e., branches in the phylogenetic tree with crosses; checks retain at least one instance) is a representative measure of the extinction rate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E0CECA-6C1A-9771-891C-0EB69B911AC4}"/>
              </a:ext>
            </a:extLst>
          </p:cNvPr>
          <p:cNvSpPr txBox="1"/>
          <p:nvPr/>
        </p:nvSpPr>
        <p:spPr>
          <a:xfrm>
            <a:off x="370296" y="3845384"/>
            <a:ext cx="57787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Protein domain loss rates (losses/million years) were calculated by James et al., 2023, based on maximum likelihood using an animal species tree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less prone to horizontal gene transfer</a:t>
            </a:r>
          </a:p>
        </p:txBody>
      </p:sp>
    </p:spTree>
    <p:extLst>
      <p:ext uri="{BB962C8B-B14F-4D97-AF65-F5344CB8AC3E}">
        <p14:creationId xmlns:p14="http://schemas.microsoft.com/office/powerpoint/2010/main" val="228383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university of arizona&#10;&#10;Description automatically generated">
            <a:extLst>
              <a:ext uri="{FF2B5EF4-FFF2-40B4-BE49-F238E27FC236}">
                <a16:creationId xmlns:a16="http://schemas.microsoft.com/office/drawing/2014/main" id="{F9EFC9A3-E291-BEE6-6055-9CF6D865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5" y="83209"/>
            <a:ext cx="873576" cy="819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2B1AF8-5CBA-E97B-D561-9AAC8970E144}"/>
              </a:ext>
            </a:extLst>
          </p:cNvPr>
          <p:cNvSpPr txBox="1"/>
          <p:nvPr/>
        </p:nvSpPr>
        <p:spPr>
          <a:xfrm>
            <a:off x="1102098" y="195632"/>
            <a:ext cx="499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Data collection and analysis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1417EB-8CAE-8831-CAF3-AAAD185B8D53}"/>
              </a:ext>
            </a:extLst>
          </p:cNvPr>
          <p:cNvGrpSpPr/>
          <p:nvPr/>
        </p:nvGrpSpPr>
        <p:grpSpPr>
          <a:xfrm>
            <a:off x="5355771" y="320748"/>
            <a:ext cx="5415148" cy="331781"/>
            <a:chOff x="1981200" y="143375"/>
            <a:chExt cx="9326880" cy="331781"/>
          </a:xfrm>
        </p:grpSpPr>
        <p:sp>
          <p:nvSpPr>
            <p:cNvPr id="7" name="Minus 6">
              <a:extLst>
                <a:ext uri="{FF2B5EF4-FFF2-40B4-BE49-F238E27FC236}">
                  <a16:creationId xmlns:a16="http://schemas.microsoft.com/office/drawing/2014/main" id="{005D259A-3067-B1BC-D0B2-EDA3A8081AED}"/>
                </a:ext>
              </a:extLst>
            </p:cNvPr>
            <p:cNvSpPr/>
            <p:nvPr/>
          </p:nvSpPr>
          <p:spPr>
            <a:xfrm>
              <a:off x="1981200" y="246556"/>
              <a:ext cx="9326880" cy="228600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Minus 7">
              <a:extLst>
                <a:ext uri="{FF2B5EF4-FFF2-40B4-BE49-F238E27FC236}">
                  <a16:creationId xmlns:a16="http://schemas.microsoft.com/office/drawing/2014/main" id="{9A50DE30-DA63-368B-0136-68DDCE124695}"/>
                </a:ext>
              </a:extLst>
            </p:cNvPr>
            <p:cNvSpPr/>
            <p:nvPr/>
          </p:nvSpPr>
          <p:spPr>
            <a:xfrm>
              <a:off x="1981200" y="143375"/>
              <a:ext cx="9326880" cy="228600"/>
            </a:xfrm>
            <a:prstGeom prst="mathMinu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6E7D229-7783-B576-3EF4-30DC94755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78DF41-C578-7F6F-0736-6B5DAA14F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2CAC0E-C0F6-CA65-6F9E-C40265FF2906}"/>
              </a:ext>
            </a:extLst>
          </p:cNvPr>
          <p:cNvSpPr txBox="1"/>
          <p:nvPr/>
        </p:nvSpPr>
        <p:spPr>
          <a:xfrm>
            <a:off x="745835" y="1365409"/>
            <a:ext cx="9561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Data collection was done in Python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extracted data from MySQL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5C1ED9-FCCF-549C-6FB6-8383328B8930}"/>
              </a:ext>
            </a:extLst>
          </p:cNvPr>
          <p:cNvSpPr txBox="1"/>
          <p:nvPr/>
        </p:nvSpPr>
        <p:spPr>
          <a:xfrm>
            <a:off x="745835" y="2352698"/>
            <a:ext cx="1058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All subsequent data analysis, modeling, and figure building was accomplished in 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FACA65-CC2D-E739-E076-E6556D628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601" y="3316231"/>
            <a:ext cx="3127623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125176-F055-BA86-F35A-43CF32296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752" y="3316231"/>
            <a:ext cx="4018030" cy="31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02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university of arizona&#10;&#10;Description automatically generated">
            <a:extLst>
              <a:ext uri="{FF2B5EF4-FFF2-40B4-BE49-F238E27FC236}">
                <a16:creationId xmlns:a16="http://schemas.microsoft.com/office/drawing/2014/main" id="{5B04AA1B-A63A-AE26-7AA2-C2D085E5A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5" y="83209"/>
            <a:ext cx="873576" cy="819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29876E-AF99-2A0E-6AB8-84287283316D}"/>
              </a:ext>
            </a:extLst>
          </p:cNvPr>
          <p:cNvSpPr txBox="1"/>
          <p:nvPr/>
        </p:nvSpPr>
        <p:spPr>
          <a:xfrm>
            <a:off x="1102098" y="195632"/>
            <a:ext cx="572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Intrinsic structural disorder (ISD)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3BD574-CE85-5C28-2A2D-3BEF7307E3E9}"/>
              </a:ext>
            </a:extLst>
          </p:cNvPr>
          <p:cNvGrpSpPr/>
          <p:nvPr/>
        </p:nvGrpSpPr>
        <p:grpSpPr>
          <a:xfrm>
            <a:off x="6234545" y="320748"/>
            <a:ext cx="4405746" cy="331781"/>
            <a:chOff x="1981200" y="143375"/>
            <a:chExt cx="9326880" cy="331781"/>
          </a:xfrm>
        </p:grpSpPr>
        <p:sp>
          <p:nvSpPr>
            <p:cNvPr id="7" name="Minus 6">
              <a:extLst>
                <a:ext uri="{FF2B5EF4-FFF2-40B4-BE49-F238E27FC236}">
                  <a16:creationId xmlns:a16="http://schemas.microsoft.com/office/drawing/2014/main" id="{3CBB8E0A-4645-5D9A-18DC-D737F91C98C9}"/>
                </a:ext>
              </a:extLst>
            </p:cNvPr>
            <p:cNvSpPr/>
            <p:nvPr/>
          </p:nvSpPr>
          <p:spPr>
            <a:xfrm>
              <a:off x="1981200" y="246556"/>
              <a:ext cx="9326880" cy="228600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Minus 7">
              <a:extLst>
                <a:ext uri="{FF2B5EF4-FFF2-40B4-BE49-F238E27FC236}">
                  <a16:creationId xmlns:a16="http://schemas.microsoft.com/office/drawing/2014/main" id="{C298AB5C-B32E-CB09-7A26-949FE26085A5}"/>
                </a:ext>
              </a:extLst>
            </p:cNvPr>
            <p:cNvSpPr/>
            <p:nvPr/>
          </p:nvSpPr>
          <p:spPr>
            <a:xfrm>
              <a:off x="1981200" y="143375"/>
              <a:ext cx="9326880" cy="228600"/>
            </a:xfrm>
            <a:prstGeom prst="mathMinu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052202-EE34-4E25-F1B0-24E05F058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665439-6738-99A5-6FB5-FD4F8C1CCB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DB23451-BA1F-4B2B-211E-FAF5578D8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34" y="2969364"/>
            <a:ext cx="7195931" cy="346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35823B-749E-20C4-2692-B3F7CC6D598C}"/>
              </a:ext>
            </a:extLst>
          </p:cNvPr>
          <p:cNvSpPr txBox="1"/>
          <p:nvPr/>
        </p:nvSpPr>
        <p:spPr>
          <a:xfrm>
            <a:off x="1102098" y="1193206"/>
            <a:ext cx="8148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ISD is a property of peptide sequences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Disordered sequences have sticky (charged) regions and lack a stable 3D structure  </a:t>
            </a:r>
          </a:p>
        </p:txBody>
      </p:sp>
    </p:spTree>
    <p:extLst>
      <p:ext uri="{BB962C8B-B14F-4D97-AF65-F5344CB8AC3E}">
        <p14:creationId xmlns:p14="http://schemas.microsoft.com/office/powerpoint/2010/main" val="704195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2">
            <a:extLst>
              <a:ext uri="{FF2B5EF4-FFF2-40B4-BE49-F238E27FC236}">
                <a16:creationId xmlns:a16="http://schemas.microsoft.com/office/drawing/2014/main" id="{C5CE61C6-1C6F-58FA-94C4-A8458C2D8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699" y="2826644"/>
            <a:ext cx="8663331" cy="3710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6CC090-AFFF-05E4-C22B-322671173CC0}"/>
              </a:ext>
            </a:extLst>
          </p:cNvPr>
          <p:cNvSpPr txBox="1"/>
          <p:nvPr/>
        </p:nvSpPr>
        <p:spPr>
          <a:xfrm>
            <a:off x="1066473" y="986100"/>
            <a:ext cx="8978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James et al., 2023 found that intermediate ISD is the best for retention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Using the newer, better ISD prediction program Fldpnn, we see a monotonic relationship between ISD and loss rate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3B7B98-1E68-230B-DF79-F6D50645A503}"/>
              </a:ext>
            </a:extLst>
          </p:cNvPr>
          <p:cNvCxnSpPr>
            <a:cxnSpLocks/>
          </p:cNvCxnSpPr>
          <p:nvPr/>
        </p:nvCxnSpPr>
        <p:spPr>
          <a:xfrm flipV="1">
            <a:off x="1378039" y="5033913"/>
            <a:ext cx="1063503" cy="938003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700FCD9-8C43-9CB3-DE5A-38C66E00D717}"/>
              </a:ext>
            </a:extLst>
          </p:cNvPr>
          <p:cNvSpPr txBox="1"/>
          <p:nvPr/>
        </p:nvSpPr>
        <p:spPr>
          <a:xfrm>
            <a:off x="109166" y="5976842"/>
            <a:ext cx="175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Intermediate ISD value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9C4F5E1-4D9A-D167-BF7D-A94C8A2DDA88}"/>
              </a:ext>
            </a:extLst>
          </p:cNvPr>
          <p:cNvCxnSpPr>
            <a:cxnSpLocks/>
          </p:cNvCxnSpPr>
          <p:nvPr/>
        </p:nvCxnSpPr>
        <p:spPr>
          <a:xfrm flipH="1" flipV="1">
            <a:off x="6234545" y="5128181"/>
            <a:ext cx="3952505" cy="731706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567B68D-2041-C154-A967-570FD0238EC9}"/>
              </a:ext>
            </a:extLst>
          </p:cNvPr>
          <p:cNvSpPr txBox="1"/>
          <p:nvPr/>
        </p:nvSpPr>
        <p:spPr>
          <a:xfrm>
            <a:off x="9514030" y="5859887"/>
            <a:ext cx="1693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Low ISD value</a:t>
            </a:r>
          </a:p>
        </p:txBody>
      </p:sp>
      <p:pic>
        <p:nvPicPr>
          <p:cNvPr id="2" name="Picture 1" descr="A logo of a university of arizona&#10;&#10;Description automatically generated">
            <a:extLst>
              <a:ext uri="{FF2B5EF4-FFF2-40B4-BE49-F238E27FC236}">
                <a16:creationId xmlns:a16="http://schemas.microsoft.com/office/drawing/2014/main" id="{90F672F0-7496-D952-9E0F-E1FA21863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5" y="83209"/>
            <a:ext cx="873576" cy="819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8EC1CB-41FA-5E1D-ED2B-F3300F7295CC}"/>
              </a:ext>
            </a:extLst>
          </p:cNvPr>
          <p:cNvSpPr txBox="1"/>
          <p:nvPr/>
        </p:nvSpPr>
        <p:spPr>
          <a:xfrm>
            <a:off x="1102098" y="195632"/>
            <a:ext cx="572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Intrinsic structural disorder (ISD)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840241-F9DE-4209-4EFC-A21E93F62854}"/>
              </a:ext>
            </a:extLst>
          </p:cNvPr>
          <p:cNvGrpSpPr/>
          <p:nvPr/>
        </p:nvGrpSpPr>
        <p:grpSpPr>
          <a:xfrm>
            <a:off x="6234545" y="320748"/>
            <a:ext cx="4405746" cy="331781"/>
            <a:chOff x="1981200" y="143375"/>
            <a:chExt cx="9326880" cy="331781"/>
          </a:xfrm>
        </p:grpSpPr>
        <p:sp>
          <p:nvSpPr>
            <p:cNvPr id="13" name="Minus 12">
              <a:extLst>
                <a:ext uri="{FF2B5EF4-FFF2-40B4-BE49-F238E27FC236}">
                  <a16:creationId xmlns:a16="http://schemas.microsoft.com/office/drawing/2014/main" id="{4C60B0EA-0FE0-D370-BADF-939DBB53E7AA}"/>
                </a:ext>
              </a:extLst>
            </p:cNvPr>
            <p:cNvSpPr/>
            <p:nvPr/>
          </p:nvSpPr>
          <p:spPr>
            <a:xfrm>
              <a:off x="1981200" y="246556"/>
              <a:ext cx="9326880" cy="228600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Minus 14">
              <a:extLst>
                <a:ext uri="{FF2B5EF4-FFF2-40B4-BE49-F238E27FC236}">
                  <a16:creationId xmlns:a16="http://schemas.microsoft.com/office/drawing/2014/main" id="{431E5FF7-10F7-5745-968E-58AE7627FE4E}"/>
                </a:ext>
              </a:extLst>
            </p:cNvPr>
            <p:cNvSpPr/>
            <p:nvPr/>
          </p:nvSpPr>
          <p:spPr>
            <a:xfrm>
              <a:off x="1981200" y="143375"/>
              <a:ext cx="9326880" cy="228600"/>
            </a:xfrm>
            <a:prstGeom prst="mathMinu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B93A02E-B641-B6BF-93E5-291EB0071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645049-E3CC-25C9-3F14-F7CE6C129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7DFFF9-0D20-11B4-1104-3738DB2C43D6}"/>
              </a:ext>
            </a:extLst>
          </p:cNvPr>
          <p:cNvSpPr txBox="1"/>
          <p:nvPr/>
        </p:nvSpPr>
        <p:spPr>
          <a:xfrm>
            <a:off x="9808107" y="2829398"/>
            <a:ext cx="214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greater ISD value = higher degree of ISD</a:t>
            </a:r>
          </a:p>
        </p:txBody>
      </p:sp>
    </p:spTree>
    <p:extLst>
      <p:ext uri="{BB962C8B-B14F-4D97-AF65-F5344CB8AC3E}">
        <p14:creationId xmlns:p14="http://schemas.microsoft.com/office/powerpoint/2010/main" val="596289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of a university of arizona&#10;&#10;Description automatically generated">
            <a:extLst>
              <a:ext uri="{FF2B5EF4-FFF2-40B4-BE49-F238E27FC236}">
                <a16:creationId xmlns:a16="http://schemas.microsoft.com/office/drawing/2014/main" id="{A922877C-BA95-9566-4397-90F36EBA4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5" y="83209"/>
            <a:ext cx="873576" cy="819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82E6BB-8D5B-58E6-D00B-69257F79AF9E}"/>
              </a:ext>
            </a:extLst>
          </p:cNvPr>
          <p:cNvSpPr txBox="1"/>
          <p:nvPr/>
        </p:nvSpPr>
        <p:spPr>
          <a:xfrm>
            <a:off x="1102098" y="195632"/>
            <a:ext cx="499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Amino acid frequency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69AD5-D3AE-85CB-CEE4-21CC035FC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5D93C91-686F-9575-AE57-CC0DD7271B5E}"/>
              </a:ext>
            </a:extLst>
          </p:cNvPr>
          <p:cNvGrpSpPr/>
          <p:nvPr/>
        </p:nvGrpSpPr>
        <p:grpSpPr>
          <a:xfrm>
            <a:off x="4191990" y="326976"/>
            <a:ext cx="6690276" cy="331781"/>
            <a:chOff x="1981200" y="143375"/>
            <a:chExt cx="9326880" cy="331781"/>
          </a:xfrm>
        </p:grpSpPr>
        <p:sp>
          <p:nvSpPr>
            <p:cNvPr id="14" name="Minus 13">
              <a:extLst>
                <a:ext uri="{FF2B5EF4-FFF2-40B4-BE49-F238E27FC236}">
                  <a16:creationId xmlns:a16="http://schemas.microsoft.com/office/drawing/2014/main" id="{52C31E38-3D2B-271A-4A13-D10641AA672E}"/>
                </a:ext>
              </a:extLst>
            </p:cNvPr>
            <p:cNvSpPr/>
            <p:nvPr/>
          </p:nvSpPr>
          <p:spPr>
            <a:xfrm>
              <a:off x="1981200" y="246556"/>
              <a:ext cx="9326880" cy="228600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Minus 14">
              <a:extLst>
                <a:ext uri="{FF2B5EF4-FFF2-40B4-BE49-F238E27FC236}">
                  <a16:creationId xmlns:a16="http://schemas.microsoft.com/office/drawing/2014/main" id="{4937FFD9-8CD7-D8EB-3AB5-CA9750F6DD6E}"/>
                </a:ext>
              </a:extLst>
            </p:cNvPr>
            <p:cNvSpPr/>
            <p:nvPr/>
          </p:nvSpPr>
          <p:spPr>
            <a:xfrm>
              <a:off x="1981200" y="143375"/>
              <a:ext cx="9326880" cy="228600"/>
            </a:xfrm>
            <a:prstGeom prst="mathMinu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B17E2BF-4CA0-068E-9B10-D9DDFB758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58D114-3531-455F-76BC-56936AC48E60}"/>
              </a:ext>
            </a:extLst>
          </p:cNvPr>
          <p:cNvSpPr txBox="1"/>
          <p:nvPr/>
        </p:nvSpPr>
        <p:spPr>
          <a:xfrm>
            <a:off x="1102098" y="948095"/>
            <a:ext cx="8384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Amino acid frequency is another property of peptide sequences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Easily calculated from the contents of the sequence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BBAE22-1B6B-8408-1B21-E85D390CA0C3}"/>
                  </a:ext>
                </a:extLst>
              </p:cNvPr>
              <p:cNvSpPr txBox="1"/>
              <p:nvPr/>
            </p:nvSpPr>
            <p:spPr>
              <a:xfrm>
                <a:off x="8221461" y="2631629"/>
                <a:ext cx="4277032" cy="647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/>
                  <a:t>Frequency </a:t>
                </a:r>
                <a:r>
                  <a:rPr lang="en-US" sz="2300" baseline="-25000" dirty="0"/>
                  <a:t>aa</a:t>
                </a:r>
                <a:r>
                  <a:rPr lang="en-US" sz="23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en-GB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𝑎𝑎</m:t>
                        </m:r>
                        <m:r>
                          <a:rPr lang="en-GB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  <m:r>
                          <a:rPr lang="en-GB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GB" sz="2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𝑝𝑒𝑝𝑡𝑖𝑑𝑒</m:t>
                        </m:r>
                      </m:num>
                      <m:den>
                        <m:r>
                          <a:rPr lang="en-GB" sz="2300" b="0" i="1" smtClean="0">
                            <a:latin typeface="Cambria Math" panose="02040503050406030204" pitchFamily="18" charset="0"/>
                          </a:rPr>
                          <m:t>𝑙𝑒𝑛𝑔𝑡h</m:t>
                        </m:r>
                        <m:r>
                          <a:rPr lang="en-GB" sz="23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300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GB" sz="23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300" b="0" i="1" smtClean="0">
                            <a:latin typeface="Cambria Math" panose="02040503050406030204" pitchFamily="18" charset="0"/>
                          </a:rPr>
                          <m:t>𝑝𝑒𝑝𝑡𝑖𝑑𝑒</m:t>
                        </m:r>
                      </m:den>
                    </m:f>
                  </m:oMath>
                </a14:m>
                <a:endParaRPr lang="en-US" sz="23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BBAE22-1B6B-8408-1B21-E85D390CA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461" y="2631629"/>
                <a:ext cx="4277032" cy="647550"/>
              </a:xfrm>
              <a:prstGeom prst="rect">
                <a:avLst/>
              </a:prstGeom>
              <a:blipFill>
                <a:blip r:embed="rId5"/>
                <a:stretch>
                  <a:fillRect l="-2071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27766E3-CB2D-660D-12DE-2AD27A82F100}"/>
              </a:ext>
            </a:extLst>
          </p:cNvPr>
          <p:cNvSpPr txBox="1"/>
          <p:nvPr/>
        </p:nvSpPr>
        <p:spPr>
          <a:xfrm>
            <a:off x="8221461" y="3578822"/>
            <a:ext cx="3644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M</a:t>
            </a:r>
            <a:r>
              <a:rPr lang="en-US" sz="2000" b="0" i="0" u="none" strike="noStrike" dirty="0">
                <a:solidFill>
                  <a:srgbClr val="0432FF"/>
                </a:solidFill>
                <a:effectLst/>
                <a:latin typeface="Courier" pitchFamily="2" charset="0"/>
              </a:rPr>
              <a:t>ED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P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G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L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K</a:t>
            </a:r>
            <a:r>
              <a:rPr lang="en-US" sz="2000" b="0" i="0" u="none" strike="noStrike" dirty="0">
                <a:solidFill>
                  <a:srgbClr val="0432FF"/>
                </a:solidFill>
                <a:effectLst/>
                <a:latin typeface="Courier" pitchFamily="2" charset="0"/>
              </a:rPr>
              <a:t>E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YC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K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Q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N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A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K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IPV</a:t>
            </a:r>
          </a:p>
          <a:p>
            <a:pPr algn="ctr"/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M</a:t>
            </a:r>
            <a:r>
              <a:rPr lang="en-US" sz="2000" b="0" i="0" u="none" strike="noStrike" dirty="0">
                <a:solidFill>
                  <a:srgbClr val="0432FF"/>
                </a:solidFill>
                <a:effectLst/>
                <a:latin typeface="Courier" pitchFamily="2" charset="0"/>
              </a:rPr>
              <a:t>E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N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P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G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L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K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P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YC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K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Q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N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A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K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I</a:t>
            </a:r>
            <a:r>
              <a:rPr lang="en-US" sz="2000" b="0" i="0" u="none" strike="noStrike" dirty="0">
                <a:solidFill>
                  <a:srgbClr val="0432FF"/>
                </a:solidFill>
                <a:effectLst/>
                <a:latin typeface="Courier" pitchFamily="2" charset="0"/>
              </a:rPr>
              <a:t>ED</a:t>
            </a:r>
          </a:p>
          <a:p>
            <a:pPr algn="ctr"/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L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G</a:t>
            </a:r>
            <a:r>
              <a:rPr lang="en-US" sz="2000" b="0" i="0" u="none" strike="noStrike" dirty="0">
                <a:solidFill>
                  <a:srgbClr val="0432FF"/>
                </a:solidFill>
                <a:effectLst/>
                <a:latin typeface="Courier" pitchFamily="2" charset="0"/>
              </a:rPr>
              <a:t>D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K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P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RIK</a:t>
            </a:r>
            <a:r>
              <a:rPr lang="en-US" sz="2000" b="0" i="0" u="none" strike="noStrike" dirty="0">
                <a:solidFill>
                  <a:srgbClr val="0432FF"/>
                </a:solidFill>
                <a:effectLst/>
                <a:latin typeface="Courier" pitchFamily="2" charset="0"/>
              </a:rPr>
              <a:t>E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YC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M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RR</a:t>
            </a:r>
            <a:r>
              <a:rPr lang="en-US" sz="2000" b="0" i="0" u="none" strike="noStrike" dirty="0">
                <a:solidFill>
                  <a:srgbClr val="0432FF"/>
                </a:solidFill>
                <a:effectLst/>
                <a:latin typeface="Courier" pitchFamily="2" charset="0"/>
              </a:rPr>
              <a:t>E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A</a:t>
            </a:r>
            <a:r>
              <a:rPr lang="en-US" sz="2000" b="0" i="0" u="none" strike="noStrike" dirty="0">
                <a:solidFill>
                  <a:srgbClr val="00FA00"/>
                </a:solidFill>
                <a:effectLst/>
                <a:latin typeface="Courier" pitchFamily="2" charset="0"/>
              </a:rPr>
              <a:t>S</a:t>
            </a:r>
            <a:r>
              <a:rPr lang="en-US" sz="2000" b="0" i="0" u="none" strike="noStrike" dirty="0">
                <a:solidFill>
                  <a:srgbClr val="FF40FF"/>
                </a:solidFill>
                <a:effectLst/>
                <a:latin typeface="Courier" pitchFamily="2" charset="0"/>
              </a:rPr>
              <a:t>K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Courier" pitchFamily="2" charset="0"/>
              </a:rPr>
              <a:t>IPV</a:t>
            </a:r>
            <a:endParaRPr lang="en-US" sz="240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573F540-83F5-6098-48BA-18875E74D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074" y="1960279"/>
            <a:ext cx="7772400" cy="47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FC4DD3A-72C0-EDD1-1104-7E14DED328E1}"/>
              </a:ext>
            </a:extLst>
          </p:cNvPr>
          <p:cNvSpPr txBox="1"/>
          <p:nvPr/>
        </p:nvSpPr>
        <p:spPr>
          <a:xfrm>
            <a:off x="586347" y="1720840"/>
            <a:ext cx="3000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Amazingly, the amino acid frequencies that correspond to minimal loss are approximately equal to the average amino acid frequencies! </a:t>
            </a:r>
          </a:p>
        </p:txBody>
      </p:sp>
      <p:pic>
        <p:nvPicPr>
          <p:cNvPr id="19" name="Picture 18" descr="A graph of a number of letters and numbers&#10;&#10;Description automatically generated">
            <a:extLst>
              <a:ext uri="{FF2B5EF4-FFF2-40B4-BE49-F238E27FC236}">
                <a16:creationId xmlns:a16="http://schemas.microsoft.com/office/drawing/2014/main" id="{F68F3625-85E4-B729-7CB0-F334F1A1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818" y="1125038"/>
            <a:ext cx="7156927" cy="5617893"/>
          </a:xfrm>
          <a:prstGeom prst="rect">
            <a:avLst/>
          </a:prstGeom>
        </p:spPr>
      </p:pic>
      <p:pic>
        <p:nvPicPr>
          <p:cNvPr id="2" name="Picture 1" descr="A logo of a university of arizona&#10;&#10;Description automatically generated">
            <a:extLst>
              <a:ext uri="{FF2B5EF4-FFF2-40B4-BE49-F238E27FC236}">
                <a16:creationId xmlns:a16="http://schemas.microsoft.com/office/drawing/2014/main" id="{E556CEB7-D5A0-0948-1A70-34E0466CC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5" y="83209"/>
            <a:ext cx="873576" cy="819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352B26-F400-24FF-906C-426031FA7944}"/>
              </a:ext>
            </a:extLst>
          </p:cNvPr>
          <p:cNvSpPr txBox="1"/>
          <p:nvPr/>
        </p:nvSpPr>
        <p:spPr>
          <a:xfrm>
            <a:off x="1102098" y="195632"/>
            <a:ext cx="4993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Amino acid frequency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4FAD5-A7CE-5D1A-BDD1-A1D62A626A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3"/>
          <a:stretch/>
        </p:blipFill>
        <p:spPr>
          <a:xfrm>
            <a:off x="11012898" y="95875"/>
            <a:ext cx="985031" cy="8522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F25FDF-4B23-5ECD-5CC9-4FDFD83EACF8}"/>
              </a:ext>
            </a:extLst>
          </p:cNvPr>
          <p:cNvGrpSpPr/>
          <p:nvPr/>
        </p:nvGrpSpPr>
        <p:grpSpPr>
          <a:xfrm>
            <a:off x="4191990" y="326976"/>
            <a:ext cx="6690276" cy="331781"/>
            <a:chOff x="1981200" y="143375"/>
            <a:chExt cx="9326880" cy="331781"/>
          </a:xfrm>
        </p:grpSpPr>
        <p:sp>
          <p:nvSpPr>
            <p:cNvPr id="6" name="Minus 5">
              <a:extLst>
                <a:ext uri="{FF2B5EF4-FFF2-40B4-BE49-F238E27FC236}">
                  <a16:creationId xmlns:a16="http://schemas.microsoft.com/office/drawing/2014/main" id="{7B068F16-417D-3D78-4118-F4F065FF6F30}"/>
                </a:ext>
              </a:extLst>
            </p:cNvPr>
            <p:cNvSpPr/>
            <p:nvPr/>
          </p:nvSpPr>
          <p:spPr>
            <a:xfrm>
              <a:off x="1981200" y="246556"/>
              <a:ext cx="9326880" cy="228600"/>
            </a:xfrm>
            <a:prstGeom prst="mathMinus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Minus 6">
              <a:extLst>
                <a:ext uri="{FF2B5EF4-FFF2-40B4-BE49-F238E27FC236}">
                  <a16:creationId xmlns:a16="http://schemas.microsoft.com/office/drawing/2014/main" id="{A754AD6C-FCE2-407F-295B-A851C21DE59A}"/>
                </a:ext>
              </a:extLst>
            </p:cNvPr>
            <p:cNvSpPr/>
            <p:nvPr/>
          </p:nvSpPr>
          <p:spPr>
            <a:xfrm>
              <a:off x="1981200" y="143375"/>
              <a:ext cx="9326880" cy="228600"/>
            </a:xfrm>
            <a:prstGeom prst="mathMinu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33B6BF-9157-6CAE-709B-A55975E68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500"/>
            <a:ext cx="671466" cy="10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90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459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Calibri Light</vt:lpstr>
      <vt:lpstr>Cambria Math</vt:lpstr>
      <vt:lpstr>Courier</vt:lpstr>
      <vt:lpstr>Wingdings</vt:lpstr>
      <vt:lpstr>Office Theme</vt:lpstr>
      <vt:lpstr>Protein domains with unbalanced amino acid usage are differentially lost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 domains with unbalanced amino acid usage are differentially lost</dc:title>
  <dc:creator>Wilson, Garret - (wsg)</dc:creator>
  <cp:lastModifiedBy>Michelle A. Coe</cp:lastModifiedBy>
  <cp:revision>9</cp:revision>
  <dcterms:created xsi:type="dcterms:W3CDTF">2024-03-28T18:36:41Z</dcterms:created>
  <dcterms:modified xsi:type="dcterms:W3CDTF">2024-04-09T22:17:58Z</dcterms:modified>
</cp:coreProperties>
</file>